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0" r:id="rId9"/>
    <p:sldId id="269" r:id="rId10"/>
    <p:sldId id="270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11DC9-A66E-C3DD-07F2-4B6CF4301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2E4B6-13F1-723F-525F-C07F10D4A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9DC9E-4345-C22E-6C97-06F7A001A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4B5D7-FEC6-F162-3416-4FB9DEB61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45590-D4E1-EE86-05B0-EC44F85F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23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C624C-8CAA-9387-E94A-3AAB2E3C0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DC9A9C-CD84-1D16-B247-5B004B3B1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186AD-66D0-CA0A-08F1-D32F01D8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D44CB-F4F2-F3E7-22A8-7818216B4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06F9A-D66C-3497-0584-8F818E00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21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4534FE-0321-C207-DC70-E68A68AFF5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8B229-045B-8FC9-0244-3CBF775D32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62045-3F30-2669-6F0B-408DAE39A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1A17B-BD9D-106B-84E2-5EACC2D3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9E569-53E1-73DF-2E62-5CB23EB3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95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A9E41-9DBE-0138-9A3E-7C333DBC9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A3DC1-2F30-80A6-724C-FD55E66AE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AF8BA-9E9F-1A65-D8B1-1F44B5618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F3A52-0167-2923-9B12-90FE6487B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D0286-E904-CF3C-1169-21F1296C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72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4BDF-924A-5F1C-821A-0B752DE33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8DE66-7B78-333C-3EE5-7F2E2FDF8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73D59-F5EE-6F0E-38B7-ABEAF1C24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21C6A-D848-BF86-6990-39E01AB8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83BEE-52A0-CCB5-4630-53C36BF00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83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D20B2-6A9E-AF77-3123-0D22D07F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093BC-1A31-EB22-91E4-C20196CEDE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E31AD-DF15-AD3E-EE18-A54AC694C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D5C60-28FF-D03B-1A37-BAB692605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DCA53-1B6C-83F8-0E7F-F11E38EFE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B91FA-85D9-226F-D6E2-17B904901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6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74299-EF2B-3705-33BB-D9A6D9FD9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BFE79-0008-4D9B-37CB-A1861794E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1C0F2-8436-9C1B-F525-B1AF5C6F40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11909C-371B-2BDB-60D1-1F91779CF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1DB9B-DCC0-6110-662A-8FDDCFD91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7C76B-2643-7694-C212-5DB58B7E6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5E556E-4DC2-1E44-2428-C38AEA209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F7AEC4-9DC1-8AA4-9B19-D198F27F8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0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8C3C3-58DD-8A6F-75AD-D4689428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06802E-7E73-FB27-C2A0-27977E6BE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0AC48C-614F-D5CD-7A21-2AA191642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8CF1C8-1F83-568C-F659-4C572D3AF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712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D3973B-8EA3-4133-8959-DBADA739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9591C9-9D54-C0B3-776D-1D780DF7C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878F1-ED30-590D-C6E7-E8C37151E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72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03653-4DDD-19F6-4407-D9CB317B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56EEB-0115-1BE1-7DD5-C29795622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2EB39-9823-A80A-75F4-8FA630BEB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1DF38-5DAF-841F-2B4E-3C2E817E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A50D22-7EF5-5D5F-C7B8-0F063F046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03D79-038D-1FE8-1290-55D7D79C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46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E8A4-2C35-801B-B1A4-234750040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05BDAD-763D-1101-E4D4-BDCE6D438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6480E-51F8-92AD-AF93-620985083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6EEEF-C18B-51ED-3215-ABBF8DDD3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428D8-EA84-B952-40D0-5A3FC1AB8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C4A3E-50D6-8E4C-18D2-0DE6EF403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21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5DDC60-F378-F5E6-F96B-6CB766D87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69E41-9956-785E-8C8C-D8FCAA7EE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2AF95-12B5-EE55-7855-F6C5ACB57E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B44E83-26CC-4834-A260-3A15C924DBAA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F8DBE-E4FB-93F9-647C-A834648352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34634-B6C9-2A74-A5BE-7E0866594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1BEC19-5EDE-4BFC-B229-41AE5E9363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1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E0EC4-81F7-0B63-6188-E28C2C45F4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 Galaxy Cluster Simulation to Constrain Cosmology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4D414-EC15-4431-8E8A-42C7FD7421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Keenan Fiedler</a:t>
            </a:r>
          </a:p>
          <a:p>
            <a:r>
              <a:rPr lang="en-US" dirty="0"/>
              <a:t>Dr. Eduardo Rozo, Dr. Andres Salcedo</a:t>
            </a:r>
          </a:p>
          <a:p>
            <a:r>
              <a:rPr lang="en-US" dirty="0"/>
              <a:t>University of Arizona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A981CD1-154C-60F8-FDDA-22AC70BBF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9" y="5308524"/>
            <a:ext cx="1446802" cy="1457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37378FC-E9D6-EE1F-FBDE-C4FD387A5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417" y="5493156"/>
            <a:ext cx="1527165" cy="1273028"/>
          </a:xfrm>
          <a:prstGeom prst="rect">
            <a:avLst/>
          </a:prstGeom>
        </p:spPr>
      </p:pic>
      <p:pic>
        <p:nvPicPr>
          <p:cNvPr id="5" name="Picture 4" descr="Arizona Space Grant Consortium Logos | Arizona Space Grant Consortium">
            <a:extLst>
              <a:ext uri="{FF2B5EF4-FFF2-40B4-BE49-F238E27FC236}">
                <a16:creationId xmlns:a16="http://schemas.microsoft.com/office/drawing/2014/main" id="{DFC36DB0-C973-DAB6-9817-96E1F37C8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3819" y="5308524"/>
            <a:ext cx="940983" cy="145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1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F5719-22E6-6947-7FFC-DBF3C5B01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29AA5-C5B7-4955-0C12-C9CE25F5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8B262-8D1E-810E-ACD6-382079E09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03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Confirm accuracy to real world data</a:t>
            </a:r>
          </a:p>
          <a:p>
            <a:r>
              <a:rPr lang="en-US" dirty="0"/>
              <a:t>Use Dr. Salcedo’s method to measure cosmology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6D9976-59FB-BBF0-60E5-56B0A3DCB335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7B094-66B9-4A46-3DE4-4A4BB96C5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" b="164"/>
          <a:stretch/>
        </p:blipFill>
        <p:spPr>
          <a:xfrm>
            <a:off x="1447801" y="2483785"/>
            <a:ext cx="9448329" cy="43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99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F813C2-479D-9A43-AF2B-8FAA49297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214CB-5A3A-BFE7-CF6C-B5577722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B7E64-0671-7E31-089A-150995DB6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Acknowledgements</a:t>
            </a:r>
          </a:p>
          <a:p>
            <a:pPr lvl="1"/>
            <a:r>
              <a:rPr lang="en-US" sz="2800" dirty="0"/>
              <a:t>Dr. Eduardo Rozo</a:t>
            </a:r>
          </a:p>
          <a:p>
            <a:pPr lvl="1"/>
            <a:r>
              <a:rPr lang="en-US" sz="2800" dirty="0"/>
              <a:t>Dr. Andres Salcedo</a:t>
            </a:r>
          </a:p>
          <a:p>
            <a:pPr lvl="1"/>
            <a:r>
              <a:rPr lang="en-US" sz="2800" dirty="0">
                <a:cs typeface="Arial"/>
              </a:rPr>
              <a:t>Arizona Space Grant Consortium</a:t>
            </a:r>
          </a:p>
          <a:p>
            <a:pPr lvl="1"/>
            <a:r>
              <a:rPr lang="en-US" sz="2800" dirty="0">
                <a:cs typeface="Arial"/>
              </a:rPr>
              <a:t>University of Arizona Department of Physics</a:t>
            </a:r>
          </a:p>
          <a:p>
            <a:r>
              <a:rPr lang="en-US" sz="3200" dirty="0">
                <a:cs typeface="Arial"/>
              </a:rPr>
              <a:t>For questions: </a:t>
            </a:r>
          </a:p>
          <a:p>
            <a:pPr lvl="1"/>
            <a:r>
              <a:rPr lang="en-US" sz="2800" dirty="0">
                <a:cs typeface="Arial"/>
              </a:rPr>
              <a:t>kfielder@arizona.edu</a:t>
            </a:r>
          </a:p>
          <a:p>
            <a:pPr lvl="1"/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97D961F-1DF9-2911-CEE5-93A2A255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7" y="5744817"/>
            <a:ext cx="1013759" cy="102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9FB9F-4FC3-B155-D3F7-8F2709199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0966" y="5874187"/>
            <a:ext cx="1070068" cy="891997"/>
          </a:xfrm>
          <a:prstGeom prst="rect">
            <a:avLst/>
          </a:prstGeom>
        </p:spPr>
      </p:pic>
      <p:pic>
        <p:nvPicPr>
          <p:cNvPr id="6" name="Picture 5" descr="Arizona Space Grant Consortium Logos | Arizona Space Grant Consortium">
            <a:extLst>
              <a:ext uri="{FF2B5EF4-FFF2-40B4-BE49-F238E27FC236}">
                <a16:creationId xmlns:a16="http://schemas.microsoft.com/office/drawing/2014/main" id="{0A630A7B-D635-8A14-51D4-61E277922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7367" y="5744817"/>
            <a:ext cx="659337" cy="10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5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A5C2D-CF82-ACD9-1B9B-687D66E12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Cosmic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E5E1A-BFFD-0068-BF29-A88877AE0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Vast majority of matter is dark </a:t>
            </a:r>
            <a:br>
              <a:rPr lang="en-US" dirty="0"/>
            </a:br>
            <a:r>
              <a:rPr lang="en-US" dirty="0"/>
              <a:t>matter, invisible to telescopes</a:t>
            </a:r>
          </a:p>
          <a:p>
            <a:r>
              <a:rPr lang="en-US" dirty="0"/>
              <a:t>Visible matter cannot form </a:t>
            </a:r>
            <a:br>
              <a:rPr lang="en-US" dirty="0"/>
            </a:br>
            <a:r>
              <a:rPr lang="en-US" dirty="0"/>
              <a:t>galaxies without help</a:t>
            </a:r>
          </a:p>
          <a:p>
            <a:r>
              <a:rPr lang="en-US" dirty="0"/>
              <a:t>Galaxies connect to underlying</a:t>
            </a:r>
            <a:br>
              <a:rPr lang="en-US" dirty="0"/>
            </a:br>
            <a:r>
              <a:rPr lang="en-US" dirty="0"/>
              <a:t>dark matter, forming at clumps in</a:t>
            </a:r>
            <a:br>
              <a:rPr lang="en-US" dirty="0"/>
            </a:br>
            <a:r>
              <a:rPr lang="en-US" dirty="0"/>
              <a:t>the dark matter called “halos”</a:t>
            </a:r>
          </a:p>
          <a:p>
            <a:r>
              <a:rPr lang="en-US" dirty="0"/>
              <a:t>How can we connect galaxies to</a:t>
            </a:r>
            <a:br>
              <a:rPr lang="en-US" dirty="0"/>
            </a:br>
            <a:r>
              <a:rPr lang="en-US" dirty="0"/>
              <a:t>dark matter?</a:t>
            </a:r>
          </a:p>
          <a:p>
            <a:endParaRPr lang="en-US" dirty="0"/>
          </a:p>
        </p:txBody>
      </p:sp>
      <p:pic>
        <p:nvPicPr>
          <p:cNvPr id="4" name="Content Placeholder 9" descr="Millennium Simulation">
            <a:extLst>
              <a:ext uri="{FF2B5EF4-FFF2-40B4-BE49-F238E27FC236}">
                <a16:creationId xmlns:a16="http://schemas.microsoft.com/office/drawing/2014/main" id="{55B3D6F4-7671-156E-EE7B-502EF531CCE6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216" y="1556732"/>
            <a:ext cx="5801784" cy="43513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7F59CF-2B40-3D8F-00AC-66967E413EDA}"/>
              </a:ext>
            </a:extLst>
          </p:cNvPr>
          <p:cNvSpPr txBox="1"/>
          <p:nvPr/>
        </p:nvSpPr>
        <p:spPr>
          <a:xfrm>
            <a:off x="7415925" y="5903893"/>
            <a:ext cx="37503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Image Credit: </a:t>
            </a:r>
            <a:r>
              <a:rPr lang="en-US" dirty="0" err="1">
                <a:latin typeface="Arial"/>
                <a:cs typeface="Arial"/>
              </a:rPr>
              <a:t>Springel</a:t>
            </a:r>
            <a:r>
              <a:rPr lang="en-US" dirty="0">
                <a:latin typeface="Arial"/>
                <a:cs typeface="Arial"/>
              </a:rPr>
              <a:t> et al. (2005)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F5C849-9C0E-BA16-91CB-A98C7A0DA411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47734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92170-937A-A691-9BFC-228CD2FF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Based Inference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36D31E5-A437-4884-AA44-5CB3A7ACEFE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700" dirty="0"/>
          </a:p>
          <a:p>
            <a:r>
              <a:rPr lang="en-US" dirty="0"/>
              <a:t>Use simulations to create</a:t>
            </a:r>
            <a:br>
              <a:rPr lang="en-US" dirty="0"/>
            </a:br>
            <a:r>
              <a:rPr lang="en-US" dirty="0"/>
              <a:t>a fake universe</a:t>
            </a:r>
          </a:p>
          <a:p>
            <a:r>
              <a:rPr lang="en-US" dirty="0"/>
              <a:t>Control all aspects of fake</a:t>
            </a:r>
            <a:br>
              <a:rPr lang="en-US" dirty="0"/>
            </a:br>
            <a:r>
              <a:rPr lang="en-US" dirty="0"/>
              <a:t>universe to imitate real data</a:t>
            </a:r>
          </a:p>
          <a:p>
            <a:r>
              <a:rPr lang="en-US" dirty="0"/>
              <a:t>Infer information by </a:t>
            </a:r>
            <a:br>
              <a:rPr lang="en-US" dirty="0"/>
            </a:br>
            <a:r>
              <a:rPr lang="en-US" dirty="0"/>
              <a:t>comparing using a</a:t>
            </a:r>
            <a:br>
              <a:rPr lang="en-US" dirty="0"/>
            </a:br>
            <a:r>
              <a:rPr lang="en-US" dirty="0"/>
              <a:t>galaxy cluster finder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15D9EF-F81F-53AA-F509-0DABE1C0538A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3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658656A-E485-819B-DEC8-8932CC12B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68"/>
          <a:stretch/>
        </p:blipFill>
        <p:spPr>
          <a:xfrm>
            <a:off x="5538478" y="2034817"/>
            <a:ext cx="3207957" cy="3510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F76696-B3E4-6CEC-6E80-F83C19BDFCF2}"/>
              </a:ext>
            </a:extLst>
          </p:cNvPr>
          <p:cNvSpPr txBox="1"/>
          <p:nvPr/>
        </p:nvSpPr>
        <p:spPr>
          <a:xfrm>
            <a:off x="7167294" y="5545187"/>
            <a:ext cx="3158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Image Credit: To et al. (2023)</a:t>
            </a:r>
          </a:p>
        </p:txBody>
      </p:sp>
      <p:pic>
        <p:nvPicPr>
          <p:cNvPr id="6" name="Picture 5" descr="A black and white image of a black and white image&#10;&#10;AI-generated content may be incorrect.">
            <a:extLst>
              <a:ext uri="{FF2B5EF4-FFF2-40B4-BE49-F238E27FC236}">
                <a16:creationId xmlns:a16="http://schemas.microsoft.com/office/drawing/2014/main" id="{446D456E-D03D-800E-CFCA-A1F2C6CBE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58"/>
          <a:stretch/>
        </p:blipFill>
        <p:spPr>
          <a:xfrm>
            <a:off x="8746435" y="2034817"/>
            <a:ext cx="3445565" cy="351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87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A5894-4526-F9CF-3D69-BFF1B0C6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Dark Matter into Galaxies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58997347-5572-F8C6-8558-FBEB00261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68"/>
          <a:stretch/>
        </p:blipFill>
        <p:spPr>
          <a:xfrm>
            <a:off x="5538478" y="2034817"/>
            <a:ext cx="3207957" cy="35103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42107DA-A22B-283E-A50D-D24740C1A662}"/>
              </a:ext>
            </a:extLst>
          </p:cNvPr>
          <p:cNvSpPr txBox="1"/>
          <p:nvPr/>
        </p:nvSpPr>
        <p:spPr>
          <a:xfrm>
            <a:off x="7167294" y="5545187"/>
            <a:ext cx="3158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Image Credit: To et al. (2023)</a:t>
            </a:r>
          </a:p>
        </p:txBody>
      </p:sp>
      <p:pic>
        <p:nvPicPr>
          <p:cNvPr id="13" name="Picture 12" descr="A black and white image of a black and white image&#10;&#10;AI-generated content may be incorrect.">
            <a:extLst>
              <a:ext uri="{FF2B5EF4-FFF2-40B4-BE49-F238E27FC236}">
                <a16:creationId xmlns:a16="http://schemas.microsoft.com/office/drawing/2014/main" id="{1BF08C60-42ED-E4AB-BF22-1FD4AA2D6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58"/>
          <a:stretch/>
        </p:blipFill>
        <p:spPr>
          <a:xfrm>
            <a:off x="8746435" y="2034817"/>
            <a:ext cx="3445565" cy="35103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F8278-049E-C743-C156-03B88E090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Given a dark matter halo</a:t>
            </a:r>
          </a:p>
          <a:p>
            <a:pPr lvl="1"/>
            <a:r>
              <a:rPr lang="en-US" dirty="0"/>
              <a:t>Choose number of galaxies</a:t>
            </a:r>
          </a:p>
          <a:p>
            <a:pPr lvl="1"/>
            <a:r>
              <a:rPr lang="en-US" dirty="0"/>
              <a:t>Give each galaxy the data a </a:t>
            </a:r>
            <a:br>
              <a:rPr lang="en-US" dirty="0"/>
            </a:br>
            <a:r>
              <a:rPr lang="en-US" dirty="0"/>
              <a:t>galaxy survey would have</a:t>
            </a:r>
          </a:p>
          <a:p>
            <a:r>
              <a:rPr lang="en-US" dirty="0"/>
              <a:t>Know all properties and </a:t>
            </a:r>
            <a:br>
              <a:rPr lang="en-US" dirty="0"/>
            </a:br>
            <a:r>
              <a:rPr lang="en-US" dirty="0"/>
              <a:t>parameters of simulation</a:t>
            </a:r>
            <a:br>
              <a:rPr lang="en-US" sz="2700" dirty="0"/>
            </a:br>
            <a:endParaRPr lang="en-US" sz="2700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80A71-0A47-5BD5-21F4-30024C003335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1051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91FE9-2AD7-F8A9-EA99-A831E7C15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2071-6AC5-15D6-5CF4-898BF6707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My Simulation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1319E2-C9F7-E7E1-930E-573079EC6A7E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5FDA18-F799-58F7-A990-A91391C2D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Highly accurate to real-world data</a:t>
            </a:r>
          </a:p>
          <a:p>
            <a:r>
              <a:rPr lang="en-US" dirty="0"/>
              <a:t>Able to quickly generate many simulations</a:t>
            </a:r>
          </a:p>
          <a:p>
            <a:pPr lvl="1"/>
            <a:r>
              <a:rPr lang="en-US" dirty="0"/>
              <a:t>Allows wide parameter range for inference</a:t>
            </a:r>
          </a:p>
          <a:p>
            <a:r>
              <a:rPr lang="en-US" dirty="0"/>
              <a:t>Build for specific galaxy cluster finder – </a:t>
            </a:r>
            <a:r>
              <a:rPr lang="en-US" dirty="0" err="1"/>
              <a:t>redMaPPer</a:t>
            </a:r>
            <a:endParaRPr lang="en-US" dirty="0"/>
          </a:p>
          <a:p>
            <a:pPr lvl="1"/>
            <a:r>
              <a:rPr lang="en-US" dirty="0"/>
              <a:t>Improve function and accuracy of cluster finder</a:t>
            </a:r>
          </a:p>
          <a:p>
            <a:r>
              <a:rPr lang="en-US" dirty="0"/>
              <a:t>Build to work with Dr. Salcedo’s pipeline of </a:t>
            </a:r>
            <a:br>
              <a:rPr lang="en-US" dirty="0"/>
            </a:br>
            <a:r>
              <a:rPr lang="en-US" dirty="0"/>
              <a:t>simulation-based inference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39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1">
            <a:extLst>
              <a:ext uri="{FF2B5EF4-FFF2-40B4-BE49-F238E27FC236}">
                <a16:creationId xmlns:a16="http://schemas.microsoft.com/office/drawing/2014/main" id="{49322734-989F-7962-9266-1FF46E554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7698" y="1690688"/>
            <a:ext cx="5794302" cy="43513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DFF939-9584-2D48-60D9-71A98510C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Number of Galaxies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38AC3-0C0C-D71A-077B-D51BF79D9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Entirely based on mass of the</a:t>
            </a:r>
            <a:br>
              <a:rPr lang="en-US" dirty="0"/>
            </a:br>
            <a:r>
              <a:rPr lang="en-US" dirty="0"/>
              <a:t>dark matter clump</a:t>
            </a:r>
          </a:p>
          <a:p>
            <a:r>
              <a:rPr lang="en-US" dirty="0"/>
              <a:t>Centrals, the brightest and </a:t>
            </a:r>
            <a:br>
              <a:rPr lang="en-US" dirty="0"/>
            </a:br>
            <a:r>
              <a:rPr lang="en-US" dirty="0"/>
              <a:t>most massive galaxies</a:t>
            </a:r>
          </a:p>
          <a:p>
            <a:r>
              <a:rPr lang="en-US" dirty="0"/>
              <a:t>Satellite galaxies orbiting </a:t>
            </a:r>
            <a:br>
              <a:rPr lang="en-US" dirty="0"/>
            </a:br>
            <a:r>
              <a:rPr lang="en-US" dirty="0"/>
              <a:t>the central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596DF9-8DB2-B7C9-FEF8-F76149A317C4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53219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5687-4FEE-5D91-9314-69D337E0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Color of Galaxies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87F37FF-450D-F692-9C37-D2C45EC15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Color is difference in the </a:t>
            </a:r>
            <a:br>
              <a:rPr lang="en-US" dirty="0"/>
            </a:br>
            <a:r>
              <a:rPr lang="en-US" dirty="0"/>
              <a:t>brightness of different bands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Important property for </a:t>
            </a:r>
            <a:br>
              <a:rPr lang="en-US" dirty="0"/>
            </a:br>
            <a:r>
              <a:rPr lang="en-US" dirty="0"/>
              <a:t>cluster finding with </a:t>
            </a:r>
            <a:r>
              <a:rPr lang="en-US" dirty="0" err="1"/>
              <a:t>redMaPPer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BFB211F-B3BD-6CC9-FEBC-ACEB82225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7966" y="1511692"/>
            <a:ext cx="6064034" cy="46375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CEB9CA-EDD3-B84D-5BCF-868B4BE420F8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207171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57F63-B9C4-FB68-E8DB-DC724B3F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Galaxy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92935-0760-AE15-EC54-E93549741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03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Fast - creates a catalog of galaxies takes minutes, not hours</a:t>
            </a:r>
          </a:p>
          <a:p>
            <a:r>
              <a:rPr lang="en-US" dirty="0"/>
              <a:t>Accurate - includes photometric error and central brightening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032316-A5B9-CF8F-2515-FD4DEC30F56A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F84A73-AFE0-E141-2B16-7906B3B01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" b="164"/>
          <a:stretch/>
        </p:blipFill>
        <p:spPr>
          <a:xfrm>
            <a:off x="1447801" y="2483785"/>
            <a:ext cx="9448329" cy="43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0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F0AB4-42AA-D8DA-1EF9-F94E56A23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8EB7-CFA5-0C99-84D4-BA339A09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Galaxy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1B377-BAC0-F33E-D35F-79722D5E6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03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Fast - creates a catalog of galaxies takes minutes, not hours</a:t>
            </a:r>
          </a:p>
          <a:p>
            <a:r>
              <a:rPr lang="en-US" dirty="0"/>
              <a:t>Accurate - includes photometric error and central brightening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BF8513-4964-19CA-B825-C95A804EE702}"/>
              </a:ext>
            </a:extLst>
          </p:cNvPr>
          <p:cNvSpPr txBox="1"/>
          <p:nvPr/>
        </p:nvSpPr>
        <p:spPr>
          <a:xfrm>
            <a:off x="11720050" y="6273225"/>
            <a:ext cx="324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A66F41-86BF-2296-DB95-4B6FECA95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" b="164"/>
          <a:stretch/>
        </p:blipFill>
        <p:spPr>
          <a:xfrm>
            <a:off x="1447801" y="2483785"/>
            <a:ext cx="9448329" cy="437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297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370</Words>
  <Application>Microsoft Office PowerPoint</Application>
  <PresentationFormat>Widescreen</PresentationFormat>
  <Paragraphs>67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Creating a Galaxy Cluster Simulation to Constrain Cosmology</vt:lpstr>
      <vt:lpstr>Cosmic Structure</vt:lpstr>
      <vt:lpstr>Simulation Based Inference</vt:lpstr>
      <vt:lpstr>Transforming Dark Matter into Galaxies</vt:lpstr>
      <vt:lpstr>Goals for My Simulation</vt:lpstr>
      <vt:lpstr>Determining Number of Galaxies</vt:lpstr>
      <vt:lpstr>Determining Color of Galaxies</vt:lpstr>
      <vt:lpstr>My Galaxy Simulation</vt:lpstr>
      <vt:lpstr>My Galaxy Simulation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Kelso Fiedler</dc:creator>
  <cp:lastModifiedBy>Kelso Fiedler</cp:lastModifiedBy>
  <cp:revision>16</cp:revision>
  <dcterms:created xsi:type="dcterms:W3CDTF">2025-03-25T03:04:41Z</dcterms:created>
  <dcterms:modified xsi:type="dcterms:W3CDTF">2025-04-04T05:14:29Z</dcterms:modified>
</cp:coreProperties>
</file>

<file path=docProps/thumbnail.jpeg>
</file>